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ist"/>
      <p:regular r:id="rId17"/>
    </p:embeddedFont>
    <p:embeddedFont>
      <p:font typeface="Geist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37790" y="2710815"/>
            <a:ext cx="3898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À Portée d'Horizon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9937790" y="4248626"/>
            <a:ext cx="38988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 y a des lieux où l'on vit, et d'autres où l'on respire. Des lieux qui ne se contentent pas d'être là, mais qui élèvent, apaisent, inspirent.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1951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598" y="2267069"/>
            <a:ext cx="5127307" cy="464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Notre Engagement Durable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594598" y="4108609"/>
            <a:ext cx="13441204" cy="15240"/>
          </a:xfrm>
          <a:prstGeom prst="roundRect">
            <a:avLst>
              <a:gd name="adj" fmla="val 877974"/>
            </a:avLst>
          </a:prstGeom>
          <a:solidFill>
            <a:srgbClr val="B7D5CA"/>
          </a:solidFill>
          <a:ln/>
        </p:spPr>
      </p:sp>
      <p:sp>
        <p:nvSpPr>
          <p:cNvPr id="5" name="Shape 2"/>
          <p:cNvSpPr/>
          <p:nvPr/>
        </p:nvSpPr>
        <p:spPr>
          <a:xfrm>
            <a:off x="3219331" y="3662660"/>
            <a:ext cx="15240" cy="446008"/>
          </a:xfrm>
          <a:prstGeom prst="roundRect">
            <a:avLst>
              <a:gd name="adj" fmla="val 877974"/>
            </a:avLst>
          </a:prstGeom>
          <a:solidFill>
            <a:srgbClr val="B7D5CA"/>
          </a:solidFill>
          <a:ln/>
        </p:spPr>
      </p:sp>
      <p:sp>
        <p:nvSpPr>
          <p:cNvPr id="6" name="Shape 3"/>
          <p:cNvSpPr/>
          <p:nvPr/>
        </p:nvSpPr>
        <p:spPr>
          <a:xfrm>
            <a:off x="3059787" y="3941385"/>
            <a:ext cx="334447" cy="334447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115449" y="3969187"/>
            <a:ext cx="22300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2297906" y="2954655"/>
            <a:ext cx="1858328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 Mois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43188" y="3276124"/>
            <a:ext cx="4967764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Première visite de suivi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5944672" y="4108549"/>
            <a:ext cx="15240" cy="446008"/>
          </a:xfrm>
          <a:prstGeom prst="roundRect">
            <a:avLst>
              <a:gd name="adj" fmla="val 877974"/>
            </a:avLst>
          </a:prstGeom>
          <a:solidFill>
            <a:srgbClr val="B7D5CA"/>
          </a:solidFill>
          <a:ln/>
        </p:spPr>
      </p:sp>
      <p:sp>
        <p:nvSpPr>
          <p:cNvPr id="11" name="Shape 8"/>
          <p:cNvSpPr/>
          <p:nvPr/>
        </p:nvSpPr>
        <p:spPr>
          <a:xfrm>
            <a:off x="5785128" y="3941385"/>
            <a:ext cx="334447" cy="334447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840790" y="3969187"/>
            <a:ext cx="22300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5023247" y="4703207"/>
            <a:ext cx="1858328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6 Mois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3468529" y="5024676"/>
            <a:ext cx="4967883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Observation et ajustements</a:t>
            </a:r>
            <a:endParaRPr lang="en-US" sz="1150" dirty="0"/>
          </a:p>
        </p:txBody>
      </p:sp>
      <p:sp>
        <p:nvSpPr>
          <p:cNvPr id="15" name="Shape 12"/>
          <p:cNvSpPr/>
          <p:nvPr/>
        </p:nvSpPr>
        <p:spPr>
          <a:xfrm>
            <a:off x="8670012" y="3662660"/>
            <a:ext cx="15240" cy="446008"/>
          </a:xfrm>
          <a:prstGeom prst="roundRect">
            <a:avLst>
              <a:gd name="adj" fmla="val 877974"/>
            </a:avLst>
          </a:prstGeom>
          <a:solidFill>
            <a:srgbClr val="B7D5CA"/>
          </a:solidFill>
          <a:ln/>
        </p:spPr>
      </p:sp>
      <p:sp>
        <p:nvSpPr>
          <p:cNvPr id="16" name="Shape 13"/>
          <p:cNvSpPr/>
          <p:nvPr/>
        </p:nvSpPr>
        <p:spPr>
          <a:xfrm>
            <a:off x="8510468" y="3941385"/>
            <a:ext cx="334447" cy="334447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566130" y="3969187"/>
            <a:ext cx="22300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7748588" y="2954655"/>
            <a:ext cx="1858328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9 Mois</a:t>
            </a:r>
            <a:endParaRPr lang="en-US" sz="1450" dirty="0"/>
          </a:p>
        </p:txBody>
      </p:sp>
      <p:sp>
        <p:nvSpPr>
          <p:cNvPr id="19" name="Text 16"/>
          <p:cNvSpPr/>
          <p:nvPr/>
        </p:nvSpPr>
        <p:spPr>
          <a:xfrm>
            <a:off x="6193869" y="3276124"/>
            <a:ext cx="4967883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Conseils d'entretien adapté</a:t>
            </a:r>
            <a:endParaRPr lang="en-US" sz="1150" dirty="0"/>
          </a:p>
        </p:txBody>
      </p:sp>
      <p:sp>
        <p:nvSpPr>
          <p:cNvPr id="20" name="Shape 17"/>
          <p:cNvSpPr/>
          <p:nvPr/>
        </p:nvSpPr>
        <p:spPr>
          <a:xfrm>
            <a:off x="11395472" y="4108549"/>
            <a:ext cx="15240" cy="446008"/>
          </a:xfrm>
          <a:prstGeom prst="roundRect">
            <a:avLst>
              <a:gd name="adj" fmla="val 877974"/>
            </a:avLst>
          </a:prstGeom>
          <a:solidFill>
            <a:srgbClr val="B7D5CA"/>
          </a:solidFill>
          <a:ln/>
        </p:spPr>
      </p:sp>
      <p:sp>
        <p:nvSpPr>
          <p:cNvPr id="21" name="Shape 18"/>
          <p:cNvSpPr/>
          <p:nvPr/>
        </p:nvSpPr>
        <p:spPr>
          <a:xfrm>
            <a:off x="11235928" y="3941385"/>
            <a:ext cx="334447" cy="334447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11291590" y="3969187"/>
            <a:ext cx="223004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10474047" y="4703207"/>
            <a:ext cx="1858328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12 Mois</a:t>
            </a:r>
            <a:endParaRPr lang="en-US" sz="1450" dirty="0"/>
          </a:p>
        </p:txBody>
      </p:sp>
      <p:sp>
        <p:nvSpPr>
          <p:cNvPr id="24" name="Text 21"/>
          <p:cNvSpPr/>
          <p:nvPr/>
        </p:nvSpPr>
        <p:spPr>
          <a:xfrm>
            <a:off x="8919329" y="5024676"/>
            <a:ext cx="4967883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Harmonie saisonnière complète</a:t>
            </a:r>
            <a:endParaRPr lang="en-US" sz="1150" dirty="0"/>
          </a:p>
        </p:txBody>
      </p:sp>
      <p:sp>
        <p:nvSpPr>
          <p:cNvPr id="25" name="Text 22"/>
          <p:cNvSpPr/>
          <p:nvPr/>
        </p:nvSpPr>
        <p:spPr>
          <a:xfrm>
            <a:off x="817602" y="5596890"/>
            <a:ext cx="13218200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jardin évolue, s'exprime, s'ajuste. À 3, 6, 9 puis 12 mois, nous revenons sur place (ou à distance) pour observer, ajuster, conseiller. Un œil expert posé sur les moindres détails : reprise des végétaux, équilibre des masses, entretien adapté, et harmonie saisonnière.</a:t>
            </a:r>
            <a:endParaRPr lang="en-US" sz="1150" dirty="0"/>
          </a:p>
        </p:txBody>
      </p:sp>
      <p:sp>
        <p:nvSpPr>
          <p:cNvPr id="26" name="Shape 23"/>
          <p:cNvSpPr/>
          <p:nvPr/>
        </p:nvSpPr>
        <p:spPr>
          <a:xfrm>
            <a:off x="594598" y="5429726"/>
            <a:ext cx="15240" cy="810101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27" name="Shape 24"/>
          <p:cNvSpPr/>
          <p:nvPr/>
        </p:nvSpPr>
        <p:spPr>
          <a:xfrm>
            <a:off x="594598" y="6406991"/>
            <a:ext cx="13441204" cy="1012508"/>
          </a:xfrm>
          <a:prstGeom prst="roundRect">
            <a:avLst>
              <a:gd name="adj" fmla="val 13215"/>
            </a:avLst>
          </a:prstGeom>
          <a:solidFill>
            <a:srgbClr val="B3FFE7"/>
          </a:solidFill>
          <a:ln/>
        </p:spPr>
      </p:sp>
      <p:pic>
        <p:nvPicPr>
          <p:cNvPr id="2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88" y="6620708"/>
            <a:ext cx="232291" cy="185738"/>
          </a:xfrm>
          <a:prstGeom prst="rect">
            <a:avLst/>
          </a:prstGeom>
        </p:spPr>
      </p:pic>
      <p:sp>
        <p:nvSpPr>
          <p:cNvPr id="29" name="Text 25"/>
          <p:cNvSpPr/>
          <p:nvPr/>
        </p:nvSpPr>
        <p:spPr>
          <a:xfrm>
            <a:off x="1124069" y="6592729"/>
            <a:ext cx="1858328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Notre Signature</a:t>
            </a:r>
            <a:endParaRPr lang="en-US" sz="1450" dirty="0"/>
          </a:p>
        </p:txBody>
      </p:sp>
      <p:sp>
        <p:nvSpPr>
          <p:cNvPr id="30" name="Text 26"/>
          <p:cNvSpPr/>
          <p:nvPr/>
        </p:nvSpPr>
        <p:spPr>
          <a:xfrm>
            <a:off x="1124069" y="6973610"/>
            <a:ext cx="12763143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Chaque jardin intègre un détail d'auteur, subtil et unique, comme signature discrète du projet.</a:t>
            </a:r>
            <a:endParaRPr lang="en-US" sz="1150" dirty="0"/>
          </a:p>
        </p:txBody>
      </p:sp>
      <p:sp>
        <p:nvSpPr>
          <p:cNvPr id="31" name="Text 27"/>
          <p:cNvSpPr/>
          <p:nvPr/>
        </p:nvSpPr>
        <p:spPr>
          <a:xfrm>
            <a:off x="594598" y="7586663"/>
            <a:ext cx="13441204" cy="23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jardin n'est pas seulement un décor : c'est une projection de soi, une scène intime, un paysage choisi.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6187678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 Jardin, Miroir de l'Âme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47455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jardin n'est pas un décor. C'est un prolongement de l'âme, un miroir silencieux de celles et ceux qui l'habitent.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48070" y="2314099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C'est une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95CCD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scène intime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un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C3643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paysage choisi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pensé pour accueillir les gestes simples comme les grandes émotions. Il dit quelque chose de vous, sans un mot.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101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Notre Philosophie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72784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Chez Au Jardin des Possibles, nous pensons que votre jardin ne devrait jamais être ordinaire. Il doit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95CCD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raconter une histoire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: la vôtre, et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C3643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répondre aux exigences d'une vie pleine, cultivée, vibrante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903702"/>
            <a:ext cx="3679031" cy="1158716"/>
          </a:xfrm>
          <a:prstGeom prst="roundRect">
            <a:avLst>
              <a:gd name="adj" fmla="val 1541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4109680"/>
            <a:ext cx="29044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Des Espaces Extérieurs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4538901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À la hauteur de votre vie intérieure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3903702"/>
            <a:ext cx="3679031" cy="1158716"/>
          </a:xfrm>
          <a:prstGeom prst="roundRect">
            <a:avLst>
              <a:gd name="adj" fmla="val 1541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77157" y="41096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Des Lieux de Vie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77157" y="4538901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Où l'on flâne, où le temps ralentit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260777"/>
            <a:ext cx="7556421" cy="1158716"/>
          </a:xfrm>
          <a:prstGeom prst="roundRect">
            <a:avLst>
              <a:gd name="adj" fmla="val 1541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9768" y="54667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L'Essentiel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8" y="5895975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Qui reprend racine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27221"/>
            <a:ext cx="70129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Notre Vision de Votre Jardin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577846" y="3668197"/>
            <a:ext cx="72587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lieu conçu avec art, exigeant dans ses moindres détails, mais infiniment naturel à vivre. Un horizon personnel, apaisé, inspirant, pensé pour recevoir, contempler, transmettre – sans jamais quitter chez soi.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444954"/>
            <a:ext cx="22860" cy="1399103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506730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Créer un tel jardin, c'est tracer une ligne entre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95CCD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 que vous êtes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C3643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 que vous aimez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et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4B8CE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 que vous rêvez de voir s'épanouir autour de vous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4850"/>
            <a:ext cx="59496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Pour Qui Créons-Nous 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70942"/>
            <a:ext cx="4926568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Vous faites partie des rares personnes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713440"/>
            <a:ext cx="49265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Pour qui un jardin n'est pas juste un bout de terrain, mais un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highlight>
                  <a:srgbClr val="C7E0E7"/>
                </a:highlight>
                <a:latin typeface="Geist" pitchFamily="34" charset="0"/>
                <a:ea typeface="Geist" pitchFamily="34" charset="-122"/>
                <a:cs typeface="Geist" pitchFamily="34" charset="-120"/>
              </a:rPr>
              <a:t>art de vivre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2086" y="2795826"/>
            <a:ext cx="7632025" cy="621506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93790" y="4750356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70930" y="4750356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8" name="Text 5"/>
          <p:cNvSpPr/>
          <p:nvPr/>
        </p:nvSpPr>
        <p:spPr>
          <a:xfrm>
            <a:off x="1083588" y="49715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Notre Engagement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83588" y="540079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Vous obtiendrez un jardin aussi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exceptionnel que vous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qui reflète votre personnalité,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sublime votre maison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et suscite l'admiration de vos invités.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414379" y="4750356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391519" y="4750356"/>
            <a:ext cx="91440" cy="1824276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</p:sp>
      <p:sp>
        <p:nvSpPr>
          <p:cNvPr id="12" name="Text 9"/>
          <p:cNvSpPr/>
          <p:nvPr/>
        </p:nvSpPr>
        <p:spPr>
          <a:xfrm>
            <a:off x="7704177" y="49715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Notre Méthode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704177" y="540079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Sans stress, sans prestataires à coordonner, grâce à notre méthode "Jardin Signature by Flâner" : l'art paysager confidentiel.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461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125" y="453509"/>
            <a:ext cx="7072432" cy="515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 Accompagnement d'Exception</a:t>
            </a:r>
            <a:endParaRPr lang="en-US" sz="3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125" y="1216223"/>
            <a:ext cx="494824" cy="4948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46125" y="1917144"/>
            <a:ext cx="2061686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Suivi Complet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146125" y="2273856"/>
            <a:ext cx="7824549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accompagnement complet pour transformer votre espace extérieur en une œuvre naturelle à vivre, conçue avec le même souci du détail et de cohérence que vos choix de vie les plus personnels.</a:t>
            </a:r>
            <a:endParaRPr lang="en-US" sz="12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25" y="3131344"/>
            <a:ext cx="494824" cy="4948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6125" y="3832265"/>
            <a:ext cx="2466261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Conception Sur-Mesure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6146125" y="4188976"/>
            <a:ext cx="7824549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conception 100% sur-mesure, pensée comme un dialogue entre votre lieu de vie, votre histoire et vos aspirations.</a:t>
            </a:r>
            <a:endParaRPr lang="en-US" sz="12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25" y="5046464"/>
            <a:ext cx="494824" cy="4948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46125" y="5747385"/>
            <a:ext cx="2241113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Interlocuteur Unique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6146125" y="6104096"/>
            <a:ext cx="7824549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interlocuteur unique, véritable chef d'orchestre, qui sélectionne, coordonne et supervise l'ensemble des savoir-faire nécessaires à la réalisation.</a:t>
            </a:r>
            <a:endParaRPr lang="en-US" sz="12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125" y="6817281"/>
            <a:ext cx="731520" cy="9753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73492"/>
            <a:ext cx="61710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Notre Approche Durable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4091226"/>
            <a:ext cx="4215289" cy="2905006"/>
          </a:xfrm>
          <a:prstGeom prst="roundRect">
            <a:avLst>
              <a:gd name="adj" fmla="val 614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99768" y="429720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79" y="4427339"/>
            <a:ext cx="267891" cy="3349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50908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Palette Végétale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768" y="5520095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palette végétale choisie pour sa résilience, sa poésie et sa capacité à créer de l'émotion, sans entretien excessif.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5207437" y="4091226"/>
            <a:ext cx="4215408" cy="2905006"/>
          </a:xfrm>
          <a:prstGeom prst="roundRect">
            <a:avLst>
              <a:gd name="adj" fmla="val 614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13415" y="429720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126" y="4427339"/>
            <a:ext cx="267891" cy="33492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13415" y="5090874"/>
            <a:ext cx="30587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Matériaux Authentiques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5413415" y="5520095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Des matériaux authentiques et durables, sélectionnés pour leur texture, leur intégration paysagère et leur capacité à traverser le temps.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9621203" y="4091226"/>
            <a:ext cx="4215289" cy="2905006"/>
          </a:xfrm>
          <a:prstGeom prst="roundRect">
            <a:avLst>
              <a:gd name="adj" fmla="val 614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27181" y="429720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006747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892" y="4427339"/>
            <a:ext cx="267891" cy="33492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27181" y="5090874"/>
            <a:ext cx="32586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Respect Environnemental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9827181" y="5520095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conception respectueuse de l'environnement : récupération d'eau de pluie, gestion des sols, intégration douce des éléments techniques et esthétiques.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721947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jardin pensé pour flâner, recevoir, contempler, et évoluer avec élégance et sobriété au fil des saisons.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165" y="512921"/>
            <a:ext cx="7718346" cy="582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Attentions Réservées aux Clients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65" y="1468874"/>
            <a:ext cx="510540" cy="4876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6165" y="2166342"/>
            <a:ext cx="186452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746165" y="2460427"/>
            <a:ext cx="4255056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6" name="Text 3"/>
          <p:cNvSpPr/>
          <p:nvPr/>
        </p:nvSpPr>
        <p:spPr>
          <a:xfrm>
            <a:off x="746165" y="2599373"/>
            <a:ext cx="3573661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Documentation Personnalisée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746165" y="3002756"/>
            <a:ext cx="4255056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Guide d'entretien personnalisé : un document simple, clair et imprimable avec les gestes à faire mois par mois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46165" y="3963472"/>
            <a:ext cx="4255056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Livret "Mes premières semaines avec le jardin" : conseils simples sur l'arrosage et les erreurs à éviter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5187672" y="2166342"/>
            <a:ext cx="186452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5187672" y="2460427"/>
            <a:ext cx="4255056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1" name="Text 8"/>
          <p:cNvSpPr/>
          <p:nvPr/>
        </p:nvSpPr>
        <p:spPr>
          <a:xfrm>
            <a:off x="5187672" y="2599373"/>
            <a:ext cx="2331839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Suivi Visuel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5187672" y="3002756"/>
            <a:ext cx="4255056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Calendrier de suivi de chantier : un planning partagé pour suivre les étapes de la réalisation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5187672" y="3963472"/>
            <a:ext cx="4255056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Reportage photo avant/après : un album photo de votre jardin, livré au format numérique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9629180" y="2166342"/>
            <a:ext cx="186452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9629180" y="2460427"/>
            <a:ext cx="4255056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6" name="Text 13"/>
          <p:cNvSpPr/>
          <p:nvPr/>
        </p:nvSpPr>
        <p:spPr>
          <a:xfrm>
            <a:off x="9629180" y="2599373"/>
            <a:ext cx="2505908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Expérience Premium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9629180" y="3002756"/>
            <a:ext cx="4255056" cy="895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Accès client WhatsApp privé : un canal de communication direct et fluide pendant le chantier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9629180" y="3963472"/>
            <a:ext cx="4255056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Pack inspiration personnalisé : moodboard visuel + carnet de références artistiques</a:t>
            </a:r>
            <a:endParaRPr lang="en-US" sz="1450" dirty="0"/>
          </a:p>
        </p:txBody>
      </p:sp>
      <p:pic>
        <p:nvPicPr>
          <p:cNvPr id="1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85" y="5330071"/>
            <a:ext cx="4292560" cy="2238613"/>
          </a:xfrm>
          <a:prstGeom prst="rect">
            <a:avLst/>
          </a:prstGeom>
        </p:spPr>
      </p:pic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30" y="5330071"/>
            <a:ext cx="4498538" cy="2238613"/>
          </a:xfrm>
          <a:prstGeom prst="rect">
            <a:avLst/>
          </a:prstGeom>
        </p:spPr>
      </p:pic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254" y="5330071"/>
            <a:ext cx="4033361" cy="22386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4712"/>
            <a:ext cx="53692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Services d'Excellence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21625"/>
            <a:ext cx="4215289" cy="2459355"/>
          </a:xfrm>
          <a:prstGeom prst="roundRect">
            <a:avLst>
              <a:gd name="adj" fmla="val 7263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742843"/>
            <a:ext cx="35529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Service "Clic = Intervention"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172063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souci ? Un détail à revoir ? Votre seul réflexe :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nous appeler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Notre métier, c'est aussi d'anticiper, de corriger et de soulager – sans que vous ayez à y penser deux fois.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521625"/>
            <a:ext cx="4215408" cy="2459355"/>
          </a:xfrm>
          <a:prstGeom prst="roundRect">
            <a:avLst>
              <a:gd name="adj" fmla="val 7263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28655" y="2742843"/>
            <a:ext cx="29560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Plan "Extension Douce"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28655" y="3172063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Dans 6 ou 12 mois, votre jardin aura évolué. Ce sera peut-être le bon moment pour ajuster un détail, enrichir une ambiance. Rien n'est figé. </a:t>
            </a:r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Nous restons disponibles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521625"/>
            <a:ext cx="4215289" cy="2459355"/>
          </a:xfrm>
          <a:prstGeom prst="roundRect">
            <a:avLst>
              <a:gd name="adj" fmla="val 7263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42421" y="27428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Bilan Écologique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42421" y="3172063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couverture végétale maximisée, un sol vivant, des essences choisies pour capter le carbone et accueillir la biodiversité. Pollinisateurs, oiseaux, microfaune : ici, la nature est chez elle.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4025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"Sol Impeccable"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93790" y="5911096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Aucune trace, aucune saleté. Nos équipes interviennent chez vous comme dans un lieu d'exception.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4874" y="5402580"/>
            <a:ext cx="35869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"Ça Pousse ou On Remplace"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564874" y="591109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Chaque végétal est garanti, sous conditions.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2025-10-10T17:48:04Z</dcterms:created>
  <dcterms:modified xsi:type="dcterms:W3CDTF">2025-10-10T17:48:04Z</dcterms:modified>
</cp:coreProperties>
</file>